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E7C822-4D19-49F1-9253-4DE8340D694A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4209DCCC-DDC7-4570-91F5-C9F73A581B10}">
      <dgm:prSet phldrT="[Text]"/>
      <dgm:spPr/>
      <dgm:t>
        <a:bodyPr/>
        <a:lstStyle/>
        <a:p>
          <a:r>
            <a:rPr lang="en-GB" dirty="0" smtClean="0"/>
            <a:t>&lt;8m</a:t>
          </a:r>
          <a:endParaRPr lang="en-GB" dirty="0"/>
        </a:p>
      </dgm:t>
    </dgm:pt>
    <dgm:pt modelId="{93D5CF7C-33F4-454D-8C00-F59A2AC13BF4}" type="parTrans" cxnId="{222446BC-FC4A-4AEF-820C-34FB20E71B3A}">
      <dgm:prSet/>
      <dgm:spPr/>
      <dgm:t>
        <a:bodyPr/>
        <a:lstStyle/>
        <a:p>
          <a:endParaRPr lang="en-GB"/>
        </a:p>
      </dgm:t>
    </dgm:pt>
    <dgm:pt modelId="{E422C88D-C78F-48F5-A10F-8D93D13D882D}" type="sibTrans" cxnId="{222446BC-FC4A-4AEF-820C-34FB20E71B3A}">
      <dgm:prSet/>
      <dgm:spPr/>
      <dgm:t>
        <a:bodyPr/>
        <a:lstStyle/>
        <a:p>
          <a:endParaRPr lang="en-GB"/>
        </a:p>
      </dgm:t>
    </dgm:pt>
    <dgm:pt modelId="{66491087-68C6-44DD-B00C-D74179C7F092}">
      <dgm:prSet phldrT="[Text]"/>
      <dgm:spPr/>
      <dgm:t>
        <a:bodyPr/>
        <a:lstStyle/>
        <a:p>
          <a:r>
            <a:rPr lang="en-GB" dirty="0" smtClean="0"/>
            <a:t>1m</a:t>
          </a:r>
          <a:endParaRPr lang="en-GB" dirty="0"/>
        </a:p>
      </dgm:t>
    </dgm:pt>
    <dgm:pt modelId="{9EEA6514-1702-400A-A8AF-31D14743C66D}" type="parTrans" cxnId="{E04FD461-BD14-41E6-A973-D2AC147F01ED}">
      <dgm:prSet/>
      <dgm:spPr/>
      <dgm:t>
        <a:bodyPr/>
        <a:lstStyle/>
        <a:p>
          <a:endParaRPr lang="en-GB"/>
        </a:p>
      </dgm:t>
    </dgm:pt>
    <dgm:pt modelId="{E2058B27-A270-4C9E-946E-BFD00806DBE8}" type="sibTrans" cxnId="{E04FD461-BD14-41E6-A973-D2AC147F01ED}">
      <dgm:prSet/>
      <dgm:spPr/>
      <dgm:t>
        <a:bodyPr/>
        <a:lstStyle/>
        <a:p>
          <a:endParaRPr lang="en-GB"/>
        </a:p>
      </dgm:t>
    </dgm:pt>
    <dgm:pt modelId="{905F9A53-3EF9-4F13-AD7F-82C927577FFD}">
      <dgm:prSet phldrT="[Text]"/>
      <dgm:spPr/>
      <dgm:t>
        <a:bodyPr/>
        <a:lstStyle/>
        <a:p>
          <a:r>
            <a:rPr lang="en-GB" dirty="0" smtClean="0"/>
            <a:t>1m</a:t>
          </a:r>
          <a:endParaRPr lang="en-GB" dirty="0"/>
        </a:p>
      </dgm:t>
    </dgm:pt>
    <dgm:pt modelId="{86332A14-C872-4370-ADA5-91F842BFB3B4}" type="parTrans" cxnId="{9801DE56-9F24-4538-A3EE-4D4C7BF46D3A}">
      <dgm:prSet/>
      <dgm:spPr/>
      <dgm:t>
        <a:bodyPr/>
        <a:lstStyle/>
        <a:p>
          <a:endParaRPr lang="en-GB"/>
        </a:p>
      </dgm:t>
    </dgm:pt>
    <dgm:pt modelId="{5A8241E1-0C7F-42D8-9D43-C6E428FD2029}" type="sibTrans" cxnId="{9801DE56-9F24-4538-A3EE-4D4C7BF46D3A}">
      <dgm:prSet/>
      <dgm:spPr/>
      <dgm:t>
        <a:bodyPr/>
        <a:lstStyle/>
        <a:p>
          <a:endParaRPr lang="en-GB"/>
        </a:p>
      </dgm:t>
    </dgm:pt>
    <dgm:pt modelId="{B88DF145-0F33-4D61-B448-00A242383A32}" type="pres">
      <dgm:prSet presAssocID="{04E7C822-4D19-49F1-9253-4DE8340D694A}" presName="Name0" presStyleCnt="0">
        <dgm:presLayoutVars>
          <dgm:dir/>
          <dgm:resizeHandles val="exact"/>
        </dgm:presLayoutVars>
      </dgm:prSet>
      <dgm:spPr/>
    </dgm:pt>
    <dgm:pt modelId="{53F06795-BFB7-44DF-8E18-919A29D824F5}" type="pres">
      <dgm:prSet presAssocID="{04E7C822-4D19-49F1-9253-4DE8340D694A}" presName="fgShape" presStyleLbl="fgShp" presStyleIdx="0" presStyleCnt="1" custScaleY="182429" custLinFactNeighborX="294" custLinFactNeighborY="-24321"/>
      <dgm:spPr/>
    </dgm:pt>
    <dgm:pt modelId="{E60A0CB5-22F9-4E26-AE0C-747FA19FC44D}" type="pres">
      <dgm:prSet presAssocID="{04E7C822-4D19-49F1-9253-4DE8340D694A}" presName="linComp" presStyleCnt="0"/>
      <dgm:spPr/>
    </dgm:pt>
    <dgm:pt modelId="{BB621DE9-03FE-4358-8BC4-2D8AC2FA78AA}" type="pres">
      <dgm:prSet presAssocID="{4209DCCC-DDC7-4570-91F5-C9F73A581B10}" presName="compNode" presStyleCnt="0"/>
      <dgm:spPr/>
    </dgm:pt>
    <dgm:pt modelId="{C9D4280B-86BE-4589-811F-4500D4145D0F}" type="pres">
      <dgm:prSet presAssocID="{4209DCCC-DDC7-4570-91F5-C9F73A581B10}" presName="bkgdShape" presStyleLbl="node1" presStyleIdx="0" presStyleCnt="3"/>
      <dgm:spPr/>
      <dgm:t>
        <a:bodyPr/>
        <a:lstStyle/>
        <a:p>
          <a:endParaRPr lang="en-GB"/>
        </a:p>
      </dgm:t>
    </dgm:pt>
    <dgm:pt modelId="{20FBB9DC-BFDC-4E26-B373-F59C3BCEDC30}" type="pres">
      <dgm:prSet presAssocID="{4209DCCC-DDC7-4570-91F5-C9F73A581B1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2551D4-E94F-4EDC-A9D2-5FBF9F9DA918}" type="pres">
      <dgm:prSet presAssocID="{4209DCCC-DDC7-4570-91F5-C9F73A581B10}" presName="invisiNode" presStyleLbl="node1" presStyleIdx="0" presStyleCnt="3"/>
      <dgm:spPr/>
    </dgm:pt>
    <dgm:pt modelId="{AB6BAEA3-6303-40F7-BEF9-4C57820EB1D1}" type="pres">
      <dgm:prSet presAssocID="{4209DCCC-DDC7-4570-91F5-C9F73A581B10}" presName="imagNode" presStyleLbl="fgImgPlace1" presStyleIdx="0" presStyleCnt="3"/>
      <dgm:spPr/>
    </dgm:pt>
    <dgm:pt modelId="{A97C4305-2B31-475A-B361-3E48291EAAC6}" type="pres">
      <dgm:prSet presAssocID="{E422C88D-C78F-48F5-A10F-8D93D13D882D}" presName="sibTrans" presStyleLbl="sibTrans2D1" presStyleIdx="0" presStyleCnt="0"/>
      <dgm:spPr/>
      <dgm:t>
        <a:bodyPr/>
        <a:lstStyle/>
        <a:p>
          <a:endParaRPr lang="en-GB"/>
        </a:p>
      </dgm:t>
    </dgm:pt>
    <dgm:pt modelId="{5B39D131-3CD5-402D-8729-FF0075365C7D}" type="pres">
      <dgm:prSet presAssocID="{66491087-68C6-44DD-B00C-D74179C7F092}" presName="compNode" presStyleCnt="0"/>
      <dgm:spPr/>
    </dgm:pt>
    <dgm:pt modelId="{68890540-9C5D-4CCA-9E74-216FBC5A0D6C}" type="pres">
      <dgm:prSet presAssocID="{66491087-68C6-44DD-B00C-D74179C7F092}" presName="bkgdShape" presStyleLbl="node1" presStyleIdx="1" presStyleCnt="3"/>
      <dgm:spPr/>
      <dgm:t>
        <a:bodyPr/>
        <a:lstStyle/>
        <a:p>
          <a:endParaRPr lang="en-GB"/>
        </a:p>
      </dgm:t>
    </dgm:pt>
    <dgm:pt modelId="{B16EC8B7-7AED-4764-836A-D43772CFC1E6}" type="pres">
      <dgm:prSet presAssocID="{66491087-68C6-44DD-B00C-D74179C7F092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E6B2064-0664-4204-BB1D-4F2197669374}" type="pres">
      <dgm:prSet presAssocID="{66491087-68C6-44DD-B00C-D74179C7F092}" presName="invisiNode" presStyleLbl="node1" presStyleIdx="1" presStyleCnt="3"/>
      <dgm:spPr/>
    </dgm:pt>
    <dgm:pt modelId="{D9303637-A79C-4C9F-868B-6282EB380127}" type="pres">
      <dgm:prSet presAssocID="{66491087-68C6-44DD-B00C-D74179C7F092}" presName="imagNode" presStyleLbl="fgImgPlace1" presStyleIdx="1" presStyleCnt="3"/>
      <dgm:spPr/>
    </dgm:pt>
    <dgm:pt modelId="{BD0FDC5D-7312-4853-8385-3FEE48D96452}" type="pres">
      <dgm:prSet presAssocID="{E2058B27-A270-4C9E-946E-BFD00806DBE8}" presName="sibTrans" presStyleLbl="sibTrans2D1" presStyleIdx="0" presStyleCnt="0"/>
      <dgm:spPr/>
      <dgm:t>
        <a:bodyPr/>
        <a:lstStyle/>
        <a:p>
          <a:endParaRPr lang="en-GB"/>
        </a:p>
      </dgm:t>
    </dgm:pt>
    <dgm:pt modelId="{18B44BEA-BEC1-4AB3-A6FD-4D46F5CB7EE7}" type="pres">
      <dgm:prSet presAssocID="{905F9A53-3EF9-4F13-AD7F-82C927577FFD}" presName="compNode" presStyleCnt="0"/>
      <dgm:spPr/>
    </dgm:pt>
    <dgm:pt modelId="{FD8A729C-2514-45A7-AD97-466AE0661CD0}" type="pres">
      <dgm:prSet presAssocID="{905F9A53-3EF9-4F13-AD7F-82C927577FFD}" presName="bkgdShape" presStyleLbl="node1" presStyleIdx="2" presStyleCnt="3"/>
      <dgm:spPr/>
      <dgm:t>
        <a:bodyPr/>
        <a:lstStyle/>
        <a:p>
          <a:endParaRPr lang="en-GB"/>
        </a:p>
      </dgm:t>
    </dgm:pt>
    <dgm:pt modelId="{9FDC3CAA-2B12-4777-8AF9-E1C825373414}" type="pres">
      <dgm:prSet presAssocID="{905F9A53-3EF9-4F13-AD7F-82C927577FFD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BF8D7F-92C0-4163-A41F-C7ADD49E2969}" type="pres">
      <dgm:prSet presAssocID="{905F9A53-3EF9-4F13-AD7F-82C927577FFD}" presName="invisiNode" presStyleLbl="node1" presStyleIdx="2" presStyleCnt="3"/>
      <dgm:spPr/>
    </dgm:pt>
    <dgm:pt modelId="{983FA44A-81BE-44E8-9BE9-E21E1AAFFF40}" type="pres">
      <dgm:prSet presAssocID="{905F9A53-3EF9-4F13-AD7F-82C927577FFD}" presName="imagNode" presStyleLbl="fgImgPlace1" presStyleIdx="2" presStyleCnt="3"/>
      <dgm:spPr/>
    </dgm:pt>
  </dgm:ptLst>
  <dgm:cxnLst>
    <dgm:cxn modelId="{222446BC-FC4A-4AEF-820C-34FB20E71B3A}" srcId="{04E7C822-4D19-49F1-9253-4DE8340D694A}" destId="{4209DCCC-DDC7-4570-91F5-C9F73A581B10}" srcOrd="0" destOrd="0" parTransId="{93D5CF7C-33F4-454D-8C00-F59A2AC13BF4}" sibTransId="{E422C88D-C78F-48F5-A10F-8D93D13D882D}"/>
    <dgm:cxn modelId="{8E0657CF-36E1-48CF-953B-AC550B6DA0AF}" type="presOf" srcId="{66491087-68C6-44DD-B00C-D74179C7F092}" destId="{B16EC8B7-7AED-4764-836A-D43772CFC1E6}" srcOrd="1" destOrd="0" presId="urn:microsoft.com/office/officeart/2005/8/layout/hList7"/>
    <dgm:cxn modelId="{D1CFA83B-1415-4067-8B4F-ED369A121F01}" type="presOf" srcId="{905F9A53-3EF9-4F13-AD7F-82C927577FFD}" destId="{FD8A729C-2514-45A7-AD97-466AE0661CD0}" srcOrd="0" destOrd="0" presId="urn:microsoft.com/office/officeart/2005/8/layout/hList7"/>
    <dgm:cxn modelId="{75FBF730-78B4-4528-9499-CCEECFE93BF5}" type="presOf" srcId="{66491087-68C6-44DD-B00C-D74179C7F092}" destId="{68890540-9C5D-4CCA-9E74-216FBC5A0D6C}" srcOrd="0" destOrd="0" presId="urn:microsoft.com/office/officeart/2005/8/layout/hList7"/>
    <dgm:cxn modelId="{7BDA7108-C07E-4084-9DBE-34456E61D935}" type="presOf" srcId="{905F9A53-3EF9-4F13-AD7F-82C927577FFD}" destId="{9FDC3CAA-2B12-4777-8AF9-E1C825373414}" srcOrd="1" destOrd="0" presId="urn:microsoft.com/office/officeart/2005/8/layout/hList7"/>
    <dgm:cxn modelId="{01D2F635-E98B-43EF-8EFE-D761FB1B497D}" type="presOf" srcId="{4209DCCC-DDC7-4570-91F5-C9F73A581B10}" destId="{20FBB9DC-BFDC-4E26-B373-F59C3BCEDC30}" srcOrd="1" destOrd="0" presId="urn:microsoft.com/office/officeart/2005/8/layout/hList7"/>
    <dgm:cxn modelId="{E04FD461-BD14-41E6-A973-D2AC147F01ED}" srcId="{04E7C822-4D19-49F1-9253-4DE8340D694A}" destId="{66491087-68C6-44DD-B00C-D74179C7F092}" srcOrd="1" destOrd="0" parTransId="{9EEA6514-1702-400A-A8AF-31D14743C66D}" sibTransId="{E2058B27-A270-4C9E-946E-BFD00806DBE8}"/>
    <dgm:cxn modelId="{C044B754-948C-4923-AE08-6194ED788F5F}" type="presOf" srcId="{4209DCCC-DDC7-4570-91F5-C9F73A581B10}" destId="{C9D4280B-86BE-4589-811F-4500D4145D0F}" srcOrd="0" destOrd="0" presId="urn:microsoft.com/office/officeart/2005/8/layout/hList7"/>
    <dgm:cxn modelId="{9801DE56-9F24-4538-A3EE-4D4C7BF46D3A}" srcId="{04E7C822-4D19-49F1-9253-4DE8340D694A}" destId="{905F9A53-3EF9-4F13-AD7F-82C927577FFD}" srcOrd="2" destOrd="0" parTransId="{86332A14-C872-4370-ADA5-91F842BFB3B4}" sibTransId="{5A8241E1-0C7F-42D8-9D43-C6E428FD2029}"/>
    <dgm:cxn modelId="{E6D6BF92-900F-4E72-93E0-D4ABCAF239D6}" type="presOf" srcId="{E2058B27-A270-4C9E-946E-BFD00806DBE8}" destId="{BD0FDC5D-7312-4853-8385-3FEE48D96452}" srcOrd="0" destOrd="0" presId="urn:microsoft.com/office/officeart/2005/8/layout/hList7"/>
    <dgm:cxn modelId="{7B75F9A5-F680-4449-B1EA-A963A70D43A2}" type="presOf" srcId="{04E7C822-4D19-49F1-9253-4DE8340D694A}" destId="{B88DF145-0F33-4D61-B448-00A242383A32}" srcOrd="0" destOrd="0" presId="urn:microsoft.com/office/officeart/2005/8/layout/hList7"/>
    <dgm:cxn modelId="{56C57C95-3C6C-41B3-B848-9EAE8BFCA06A}" type="presOf" srcId="{E422C88D-C78F-48F5-A10F-8D93D13D882D}" destId="{A97C4305-2B31-475A-B361-3E48291EAAC6}" srcOrd="0" destOrd="0" presId="urn:microsoft.com/office/officeart/2005/8/layout/hList7"/>
    <dgm:cxn modelId="{52409C60-82CF-489F-A433-44E8E0EAEF0C}" type="presParOf" srcId="{B88DF145-0F33-4D61-B448-00A242383A32}" destId="{53F06795-BFB7-44DF-8E18-919A29D824F5}" srcOrd="0" destOrd="0" presId="urn:microsoft.com/office/officeart/2005/8/layout/hList7"/>
    <dgm:cxn modelId="{57A56E68-D3DA-4F9D-BACB-E54A71B28BB6}" type="presParOf" srcId="{B88DF145-0F33-4D61-B448-00A242383A32}" destId="{E60A0CB5-22F9-4E26-AE0C-747FA19FC44D}" srcOrd="1" destOrd="0" presId="urn:microsoft.com/office/officeart/2005/8/layout/hList7"/>
    <dgm:cxn modelId="{0E40252D-9E46-41EB-BC5A-3C35FAB6694D}" type="presParOf" srcId="{E60A0CB5-22F9-4E26-AE0C-747FA19FC44D}" destId="{BB621DE9-03FE-4358-8BC4-2D8AC2FA78AA}" srcOrd="0" destOrd="0" presId="urn:microsoft.com/office/officeart/2005/8/layout/hList7"/>
    <dgm:cxn modelId="{B3A2B8E2-1C67-4994-A06B-1DFBE7C48911}" type="presParOf" srcId="{BB621DE9-03FE-4358-8BC4-2D8AC2FA78AA}" destId="{C9D4280B-86BE-4589-811F-4500D4145D0F}" srcOrd="0" destOrd="0" presId="urn:microsoft.com/office/officeart/2005/8/layout/hList7"/>
    <dgm:cxn modelId="{35CF4AA2-563E-4E7C-A913-A7B0CB5731FE}" type="presParOf" srcId="{BB621DE9-03FE-4358-8BC4-2D8AC2FA78AA}" destId="{20FBB9DC-BFDC-4E26-B373-F59C3BCEDC30}" srcOrd="1" destOrd="0" presId="urn:microsoft.com/office/officeart/2005/8/layout/hList7"/>
    <dgm:cxn modelId="{A34FF815-38F2-475C-BFBF-B95B299C8445}" type="presParOf" srcId="{BB621DE9-03FE-4358-8BC4-2D8AC2FA78AA}" destId="{4C2551D4-E94F-4EDC-A9D2-5FBF9F9DA918}" srcOrd="2" destOrd="0" presId="urn:microsoft.com/office/officeart/2005/8/layout/hList7"/>
    <dgm:cxn modelId="{B728F781-DA65-4DE8-B488-B602838484A9}" type="presParOf" srcId="{BB621DE9-03FE-4358-8BC4-2D8AC2FA78AA}" destId="{AB6BAEA3-6303-40F7-BEF9-4C57820EB1D1}" srcOrd="3" destOrd="0" presId="urn:microsoft.com/office/officeart/2005/8/layout/hList7"/>
    <dgm:cxn modelId="{0FD81820-0F5F-4A5B-8482-E3829EDDBDAE}" type="presParOf" srcId="{E60A0CB5-22F9-4E26-AE0C-747FA19FC44D}" destId="{A97C4305-2B31-475A-B361-3E48291EAAC6}" srcOrd="1" destOrd="0" presId="urn:microsoft.com/office/officeart/2005/8/layout/hList7"/>
    <dgm:cxn modelId="{E3C34704-F10B-430D-9B7C-D8E0B29C5451}" type="presParOf" srcId="{E60A0CB5-22F9-4E26-AE0C-747FA19FC44D}" destId="{5B39D131-3CD5-402D-8729-FF0075365C7D}" srcOrd="2" destOrd="0" presId="urn:microsoft.com/office/officeart/2005/8/layout/hList7"/>
    <dgm:cxn modelId="{466AA42A-9B62-4034-A692-51330C5C2E07}" type="presParOf" srcId="{5B39D131-3CD5-402D-8729-FF0075365C7D}" destId="{68890540-9C5D-4CCA-9E74-216FBC5A0D6C}" srcOrd="0" destOrd="0" presId="urn:microsoft.com/office/officeart/2005/8/layout/hList7"/>
    <dgm:cxn modelId="{54C63BDC-1A6C-4F84-B353-6EE8E309D1B6}" type="presParOf" srcId="{5B39D131-3CD5-402D-8729-FF0075365C7D}" destId="{B16EC8B7-7AED-4764-836A-D43772CFC1E6}" srcOrd="1" destOrd="0" presId="urn:microsoft.com/office/officeart/2005/8/layout/hList7"/>
    <dgm:cxn modelId="{CC46CBE3-8A0B-4012-B2AE-38F3F84BF67F}" type="presParOf" srcId="{5B39D131-3CD5-402D-8729-FF0075365C7D}" destId="{EE6B2064-0664-4204-BB1D-4F2197669374}" srcOrd="2" destOrd="0" presId="urn:microsoft.com/office/officeart/2005/8/layout/hList7"/>
    <dgm:cxn modelId="{8C8E6F6A-E64B-4817-A23F-DACAE711F641}" type="presParOf" srcId="{5B39D131-3CD5-402D-8729-FF0075365C7D}" destId="{D9303637-A79C-4C9F-868B-6282EB380127}" srcOrd="3" destOrd="0" presId="urn:microsoft.com/office/officeart/2005/8/layout/hList7"/>
    <dgm:cxn modelId="{80D7519F-FE3E-4509-BA55-A219697DB55F}" type="presParOf" srcId="{E60A0CB5-22F9-4E26-AE0C-747FA19FC44D}" destId="{BD0FDC5D-7312-4853-8385-3FEE48D96452}" srcOrd="3" destOrd="0" presId="urn:microsoft.com/office/officeart/2005/8/layout/hList7"/>
    <dgm:cxn modelId="{A4AFEFC1-A86A-4583-A209-EC3A48F609A1}" type="presParOf" srcId="{E60A0CB5-22F9-4E26-AE0C-747FA19FC44D}" destId="{18B44BEA-BEC1-4AB3-A6FD-4D46F5CB7EE7}" srcOrd="4" destOrd="0" presId="urn:microsoft.com/office/officeart/2005/8/layout/hList7"/>
    <dgm:cxn modelId="{97F1BB52-8D9A-4901-ACD8-4EFBAAED4212}" type="presParOf" srcId="{18B44BEA-BEC1-4AB3-A6FD-4D46F5CB7EE7}" destId="{FD8A729C-2514-45A7-AD97-466AE0661CD0}" srcOrd="0" destOrd="0" presId="urn:microsoft.com/office/officeart/2005/8/layout/hList7"/>
    <dgm:cxn modelId="{2033E860-C4D9-4DA7-81DF-42816264D43D}" type="presParOf" srcId="{18B44BEA-BEC1-4AB3-A6FD-4D46F5CB7EE7}" destId="{9FDC3CAA-2B12-4777-8AF9-E1C825373414}" srcOrd="1" destOrd="0" presId="urn:microsoft.com/office/officeart/2005/8/layout/hList7"/>
    <dgm:cxn modelId="{AE8C8F33-8644-4D73-87B6-DB3A2E911E1E}" type="presParOf" srcId="{18B44BEA-BEC1-4AB3-A6FD-4D46F5CB7EE7}" destId="{F8BF8D7F-92C0-4163-A41F-C7ADD49E2969}" srcOrd="2" destOrd="0" presId="urn:microsoft.com/office/officeart/2005/8/layout/hList7"/>
    <dgm:cxn modelId="{6DE36DC3-2B3B-43A4-BB0C-2EA1F1AC42CF}" type="presParOf" srcId="{18B44BEA-BEC1-4AB3-A6FD-4D46F5CB7EE7}" destId="{983FA44A-81BE-44E8-9BE9-E21E1AAFFF40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4280B-86BE-4589-811F-4500D4145D0F}">
      <dsp:nvSpPr>
        <dsp:cNvPr id="0" name=""/>
        <dsp:cNvSpPr/>
      </dsp:nvSpPr>
      <dsp:spPr>
        <a:xfrm>
          <a:off x="1727" y="-26752"/>
          <a:ext cx="2688282" cy="45259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5168" tIns="455168" rIns="455168" bIns="455168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6400" kern="1200" dirty="0" smtClean="0"/>
            <a:t>&lt;8m</a:t>
          </a:r>
          <a:endParaRPr lang="en-GB" sz="6400" kern="1200" dirty="0"/>
        </a:p>
      </dsp:txBody>
      <dsp:txXfrm>
        <a:off x="1727" y="1783632"/>
        <a:ext cx="2688282" cy="1810385"/>
      </dsp:txXfrm>
    </dsp:sp>
    <dsp:sp modelId="{AB6BAEA3-6303-40F7-BEF9-4C57820EB1D1}">
      <dsp:nvSpPr>
        <dsp:cNvPr id="0" name=""/>
        <dsp:cNvSpPr/>
      </dsp:nvSpPr>
      <dsp:spPr>
        <a:xfrm>
          <a:off x="592296" y="244805"/>
          <a:ext cx="1507145" cy="150714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90540-9C5D-4CCA-9E74-216FBC5A0D6C}">
      <dsp:nvSpPr>
        <dsp:cNvPr id="0" name=""/>
        <dsp:cNvSpPr/>
      </dsp:nvSpPr>
      <dsp:spPr>
        <a:xfrm>
          <a:off x="2770658" y="-26752"/>
          <a:ext cx="2688282" cy="45259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5168" tIns="455168" rIns="455168" bIns="455168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6400" kern="1200" dirty="0" smtClean="0"/>
            <a:t>1m</a:t>
          </a:r>
          <a:endParaRPr lang="en-GB" sz="6400" kern="1200" dirty="0"/>
        </a:p>
      </dsp:txBody>
      <dsp:txXfrm>
        <a:off x="2770658" y="1783632"/>
        <a:ext cx="2688282" cy="1810385"/>
      </dsp:txXfrm>
    </dsp:sp>
    <dsp:sp modelId="{D9303637-A79C-4C9F-868B-6282EB380127}">
      <dsp:nvSpPr>
        <dsp:cNvPr id="0" name=""/>
        <dsp:cNvSpPr/>
      </dsp:nvSpPr>
      <dsp:spPr>
        <a:xfrm>
          <a:off x="3361227" y="244805"/>
          <a:ext cx="1507145" cy="150714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8A729C-2514-45A7-AD97-466AE0661CD0}">
      <dsp:nvSpPr>
        <dsp:cNvPr id="0" name=""/>
        <dsp:cNvSpPr/>
      </dsp:nvSpPr>
      <dsp:spPr>
        <a:xfrm>
          <a:off x="5539589" y="-26752"/>
          <a:ext cx="2688282" cy="45259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5168" tIns="455168" rIns="455168" bIns="455168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6400" kern="1200" dirty="0" smtClean="0"/>
            <a:t>1m</a:t>
          </a:r>
          <a:endParaRPr lang="en-GB" sz="6400" kern="1200" dirty="0"/>
        </a:p>
      </dsp:txBody>
      <dsp:txXfrm>
        <a:off x="5539589" y="1783632"/>
        <a:ext cx="2688282" cy="1810385"/>
      </dsp:txXfrm>
    </dsp:sp>
    <dsp:sp modelId="{983FA44A-81BE-44E8-9BE9-E21E1AAFFF40}">
      <dsp:nvSpPr>
        <dsp:cNvPr id="0" name=""/>
        <dsp:cNvSpPr/>
      </dsp:nvSpPr>
      <dsp:spPr>
        <a:xfrm>
          <a:off x="6130158" y="244805"/>
          <a:ext cx="1507145" cy="150714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F06795-BFB7-44DF-8E18-919A29D824F5}">
      <dsp:nvSpPr>
        <dsp:cNvPr id="0" name=""/>
        <dsp:cNvSpPr/>
      </dsp:nvSpPr>
      <dsp:spPr>
        <a:xfrm>
          <a:off x="351443" y="3149101"/>
          <a:ext cx="7571232" cy="12385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A4B527-9852-42C4-99E7-55C867A5C558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D636EC-5377-48AE-A89A-ECA28BF9A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464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8E6CB-51FA-4144-B4F2-66DF0817A05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126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376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22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84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304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86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121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437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775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45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120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733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DE3BE-773E-405C-9464-9776ED72BF56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74BF6-25FB-4A19-AF37-D833EB7FC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42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ite/eptoolbox/precision-teaching" TargetMode="External"/><Relationship Id="rId2" Type="http://schemas.openxmlformats.org/officeDocument/2006/relationships/hyperlink" Target="http://johnandgwyn.co.uk/probe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www.sendgateway.org.uk/download.a-basic-guide-to-precision-teaching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36912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 smtClean="0"/>
              <a:t>Precision Teaching</a:t>
            </a:r>
            <a:endParaRPr lang="en-GB" sz="5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21088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err="1" smtClean="0"/>
              <a:t>Coxheath</a:t>
            </a:r>
            <a:r>
              <a:rPr lang="en-GB" sz="4000" b="1" dirty="0" smtClean="0"/>
              <a:t> Primary School</a:t>
            </a:r>
          </a:p>
          <a:p>
            <a:r>
              <a:rPr lang="en-GB" sz="4000" b="1" dirty="0" smtClean="0"/>
              <a:t>22/3/19</a:t>
            </a:r>
            <a:endParaRPr lang="en-GB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300038"/>
            <a:ext cx="2695575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5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is Precision Teaching?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simple but intense, precise way of developing and measuring progress in a specific skill (e.g. single word reading, HFWs, phonics, times-tables, number bonds)</a:t>
            </a:r>
          </a:p>
          <a:p>
            <a:r>
              <a:rPr lang="en-GB" dirty="0" smtClean="0"/>
              <a:t>Suited to any child in any year group in any domain</a:t>
            </a:r>
          </a:p>
        </p:txBody>
      </p:sp>
      <p:sp>
        <p:nvSpPr>
          <p:cNvPr id="5" name="Rectangle 4"/>
          <p:cNvSpPr/>
          <p:nvPr/>
        </p:nvSpPr>
        <p:spPr>
          <a:xfrm>
            <a:off x="293262" y="4797152"/>
            <a:ext cx="8568952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Founded on the principle that mastery of a skill involves </a:t>
            </a:r>
            <a:r>
              <a:rPr lang="en-GB" sz="3200" b="1" i="1" dirty="0" smtClean="0"/>
              <a:t>fluency</a:t>
            </a:r>
            <a:r>
              <a:rPr lang="en-GB" sz="3200" dirty="0" smtClean="0"/>
              <a:t> and not just </a:t>
            </a:r>
            <a:r>
              <a:rPr lang="en-GB" sz="3200" b="1" i="1" dirty="0" smtClean="0"/>
              <a:t>accuracy</a:t>
            </a:r>
            <a:endParaRPr lang="en-GB" sz="3200" b="1" i="1" dirty="0"/>
          </a:p>
        </p:txBody>
      </p:sp>
      <p:pic>
        <p:nvPicPr>
          <p:cNvPr id="6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905675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94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The Learning Hierarchy</a:t>
            </a:r>
            <a:endParaRPr lang="en-GB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935" y="1574304"/>
            <a:ext cx="4176713" cy="403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32627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Up Arrow 3"/>
          <p:cNvSpPr/>
          <p:nvPr/>
        </p:nvSpPr>
        <p:spPr>
          <a:xfrm>
            <a:off x="5963789" y="1574304"/>
            <a:ext cx="504056" cy="38164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732240" y="1772816"/>
            <a:ext cx="17281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Precision Teaching embeds fluency. If a child is fluent, they can move up the hierarchy. </a:t>
            </a:r>
          </a:p>
          <a:p>
            <a:r>
              <a:rPr lang="en-GB" sz="2000" dirty="0" smtClean="0"/>
              <a:t>Ultimate aim is that the child </a:t>
            </a:r>
            <a:r>
              <a:rPr lang="en-GB" sz="2000" b="1" i="1" dirty="0" smtClean="0"/>
              <a:t>applies</a:t>
            </a:r>
            <a:r>
              <a:rPr lang="en-GB" sz="2000" dirty="0" smtClean="0"/>
              <a:t> the skill. </a:t>
            </a:r>
            <a:endParaRPr lang="en-GB" sz="2000" dirty="0"/>
          </a:p>
        </p:txBody>
      </p:sp>
      <p:pic>
        <p:nvPicPr>
          <p:cNvPr id="8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699350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62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/>
            <a:r>
              <a:rPr lang="en-GB" b="1" dirty="0" smtClean="0"/>
              <a:t>Helping a child create well trodden paths…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Automaticity and brain capacity</a:t>
            </a:r>
          </a:p>
          <a:p>
            <a:pPr marL="0" indent="0" algn="ctr">
              <a:buNone/>
            </a:pPr>
            <a:endParaRPr lang="en-GB" sz="2000" dirty="0" smtClean="0"/>
          </a:p>
          <a:p>
            <a:pPr marL="0" indent="0" algn="ctr">
              <a:buNone/>
            </a:pPr>
            <a:r>
              <a:rPr lang="en-GB" sz="2400" dirty="0" smtClean="0"/>
              <a:t>Long-term </a:t>
            </a:r>
            <a:r>
              <a:rPr lang="en-GB" sz="2400" dirty="0"/>
              <a:t>memory </a:t>
            </a:r>
            <a:r>
              <a:rPr lang="en-GB" sz="2400" b="1" dirty="0"/>
              <a:t>retrieval</a:t>
            </a:r>
            <a:r>
              <a:rPr lang="en-GB" sz="2400" dirty="0"/>
              <a:t> requires revisiting the </a:t>
            </a:r>
            <a:r>
              <a:rPr lang="en-GB" sz="2400" b="1" dirty="0" smtClean="0"/>
              <a:t>neural </a:t>
            </a:r>
            <a:r>
              <a:rPr lang="en-GB" sz="2400" b="1" dirty="0"/>
              <a:t>pathways </a:t>
            </a:r>
            <a:r>
              <a:rPr lang="en-GB" sz="2400" dirty="0"/>
              <a:t>the brain </a:t>
            </a:r>
            <a:r>
              <a:rPr lang="en-GB" sz="2400" dirty="0" smtClean="0"/>
              <a:t>formed when it was initially taught or exposed to new learning. </a:t>
            </a:r>
            <a:r>
              <a:rPr lang="en-GB" sz="2400" dirty="0"/>
              <a:t>The strength of those pathways determines how quickly you </a:t>
            </a:r>
            <a:r>
              <a:rPr lang="en-GB" sz="2400" dirty="0" smtClean="0"/>
              <a:t>recall and use </a:t>
            </a:r>
            <a:r>
              <a:rPr lang="en-GB" sz="2400" dirty="0"/>
              <a:t>the memory. To reinforce that initial memory, it must move multiple times across the nerve cells, retracing its </a:t>
            </a:r>
            <a:r>
              <a:rPr lang="en-GB" sz="2400" dirty="0" smtClean="0"/>
              <a:t>step. </a:t>
            </a:r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dirty="0" smtClean="0"/>
              <a:t>- </a:t>
            </a:r>
            <a:r>
              <a:rPr lang="en-GB" sz="2400" dirty="0" err="1" smtClean="0"/>
              <a:t>Chiesa</a:t>
            </a:r>
            <a:r>
              <a:rPr lang="en-GB" sz="2400" dirty="0" smtClean="0"/>
              <a:t> &amp; Robertson, 2000</a:t>
            </a:r>
          </a:p>
          <a:p>
            <a:pPr marL="0" indent="0" algn="ctr">
              <a:buNone/>
            </a:pPr>
            <a:endParaRPr lang="en-GB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132238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80728"/>
            <a:ext cx="2799382" cy="1099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9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439" y="116632"/>
            <a:ext cx="8229600" cy="1143000"/>
          </a:xfrm>
        </p:spPr>
        <p:txBody>
          <a:bodyPr/>
          <a:lstStyle/>
          <a:p>
            <a:r>
              <a:rPr lang="en-GB" b="1" dirty="0" smtClean="0"/>
              <a:t>So, how do I do it?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7146411"/>
              </p:ext>
            </p:extLst>
          </p:nvPr>
        </p:nvGraphicFramePr>
        <p:xfrm>
          <a:off x="479439" y="128801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09863" y="2010850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Teach</a:t>
            </a: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040414" y="1922922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Test</a:t>
            </a:r>
            <a:endParaRPr lang="en-GB" sz="4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538455" y="196468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Record</a:t>
            </a:r>
            <a:endParaRPr lang="en-GB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960294" y="4725144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Feedback</a:t>
            </a:r>
            <a:endParaRPr lang="en-GB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1547664" y="6021288"/>
            <a:ext cx="578287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Little and often is key to success.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63539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b="1" dirty="0" smtClean="0"/>
              <a:t>Step 1: Teach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Select the next step that the child needs to learn (times tables/phonemes/HFWs/number bonds). Teach what you intend to test (5 items)</a:t>
            </a:r>
          </a:p>
          <a:p>
            <a:r>
              <a:rPr lang="en-GB" dirty="0" smtClean="0"/>
              <a:t>Motivating games and activities for up to 8 </a:t>
            </a:r>
            <a:r>
              <a:rPr lang="en-GB" dirty="0" err="1" smtClean="0"/>
              <a:t>mins</a:t>
            </a:r>
            <a:r>
              <a:rPr lang="en-GB" dirty="0" smtClean="0"/>
              <a:t> (give plenty of encouragement):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>
                <a:solidFill>
                  <a:srgbClr val="FF0000"/>
                </a:solidFill>
              </a:rPr>
              <a:t>- Bingo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</a:t>
            </a:r>
            <a:r>
              <a:rPr lang="en-GB" dirty="0" smtClean="0">
                <a:solidFill>
                  <a:srgbClr val="FF0000"/>
                </a:solidFill>
              </a:rPr>
              <a:t>- Word or number splat</a:t>
            </a:r>
          </a:p>
          <a:p>
            <a:pPr marL="457200" lvl="1" indent="0">
              <a:buNone/>
            </a:pPr>
            <a:r>
              <a:rPr lang="en-GB" dirty="0">
                <a:solidFill>
                  <a:srgbClr val="FF0000"/>
                </a:solidFill>
              </a:rPr>
              <a:t>	</a:t>
            </a:r>
            <a:r>
              <a:rPr lang="en-GB" dirty="0" smtClean="0">
                <a:solidFill>
                  <a:srgbClr val="FF0000"/>
                </a:solidFill>
              </a:rPr>
              <a:t>- Cloze procedure</a:t>
            </a:r>
          </a:p>
          <a:p>
            <a:pPr marL="457200" lvl="1" indent="0">
              <a:buNone/>
            </a:pPr>
            <a:r>
              <a:rPr lang="en-GB" dirty="0">
                <a:solidFill>
                  <a:srgbClr val="FF0000"/>
                </a:solidFill>
              </a:rPr>
              <a:t>	</a:t>
            </a:r>
            <a:r>
              <a:rPr lang="en-GB" dirty="0" smtClean="0">
                <a:solidFill>
                  <a:srgbClr val="FF0000"/>
                </a:solidFill>
              </a:rPr>
              <a:t>- Spot the adult’s mistake</a:t>
            </a:r>
          </a:p>
          <a:p>
            <a:pPr marL="457200" lvl="1" indent="0">
              <a:buNone/>
            </a:pPr>
            <a:endParaRPr lang="en-GB" dirty="0" smtClean="0"/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 smtClean="0"/>
          </a:p>
        </p:txBody>
      </p:sp>
      <p:pic>
        <p:nvPicPr>
          <p:cNvPr id="4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445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n-GB" b="1" dirty="0" smtClean="0"/>
              <a:t>Step 2: Test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en-GB" dirty="0" smtClean="0"/>
              <a:t>Design test sheet so that it is appropriate to the teaching input</a:t>
            </a:r>
          </a:p>
          <a:p>
            <a:r>
              <a:rPr lang="en-GB" dirty="0" smtClean="0"/>
              <a:t>Test for 1 minute, setting a stopwatch or </a:t>
            </a:r>
            <a:r>
              <a:rPr lang="en-GB" dirty="0" err="1" smtClean="0"/>
              <a:t>sandtimer</a:t>
            </a:r>
            <a:endParaRPr lang="en-GB" dirty="0" smtClean="0"/>
          </a:p>
          <a:p>
            <a:r>
              <a:rPr lang="en-GB" dirty="0" smtClean="0"/>
              <a:t>Record both correct and </a:t>
            </a:r>
            <a:r>
              <a:rPr lang="en-GB" smtClean="0"/>
              <a:t>incorrect responses </a:t>
            </a:r>
            <a:endParaRPr lang="en-GB" dirty="0" smtClean="0"/>
          </a:p>
          <a:p>
            <a:r>
              <a:rPr lang="en-GB" dirty="0" smtClean="0"/>
              <a:t>If child gets stuck on an item, give them 4-5 </a:t>
            </a:r>
            <a:r>
              <a:rPr lang="en-GB" dirty="0" err="1" smtClean="0"/>
              <a:t>mins</a:t>
            </a:r>
            <a:r>
              <a:rPr lang="en-GB" dirty="0" smtClean="0"/>
              <a:t> to think, then move them along</a:t>
            </a:r>
          </a:p>
          <a:p>
            <a:r>
              <a:rPr lang="en-GB" dirty="0" smtClean="0"/>
              <a:t>Praise child!</a:t>
            </a:r>
            <a:endParaRPr lang="en-GB" dirty="0"/>
          </a:p>
        </p:txBody>
      </p:sp>
      <p:pic>
        <p:nvPicPr>
          <p:cNvPr id="4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8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b="1" dirty="0" smtClean="0"/>
              <a:t>Probe Sheets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422534"/>
              </p:ext>
            </p:extLst>
          </p:nvPr>
        </p:nvGraphicFramePr>
        <p:xfrm>
          <a:off x="467544" y="1196752"/>
          <a:ext cx="8280920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460"/>
                <a:gridCol w="4140460"/>
              </a:tblGrid>
              <a:tr h="41098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Probe 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Good for:-</a:t>
                      </a:r>
                      <a:endParaRPr lang="en-GB" dirty="0"/>
                    </a:p>
                  </a:txBody>
                  <a:tcPr/>
                </a:tc>
              </a:tr>
              <a:tr h="131739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See and Say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Letter recognition</a:t>
                      </a:r>
                    </a:p>
                    <a:p>
                      <a:r>
                        <a:rPr lang="en-GB" dirty="0" smtClean="0"/>
                        <a:t>Number recognition</a:t>
                      </a:r>
                    </a:p>
                    <a:p>
                      <a:r>
                        <a:rPr lang="en-GB" dirty="0" smtClean="0"/>
                        <a:t>Reading HFWs</a:t>
                      </a:r>
                    </a:p>
                    <a:p>
                      <a:r>
                        <a:rPr lang="en-GB" dirty="0" smtClean="0"/>
                        <a:t>Identifying</a:t>
                      </a:r>
                      <a:r>
                        <a:rPr lang="en-GB" baseline="0" dirty="0" smtClean="0"/>
                        <a:t> colours</a:t>
                      </a:r>
                      <a:endParaRPr lang="en-GB" dirty="0"/>
                    </a:p>
                  </a:txBody>
                  <a:tcPr/>
                </a:tc>
              </a:tr>
              <a:tr h="70936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Hear and Write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Identifying numbers</a:t>
                      </a:r>
                    </a:p>
                    <a:p>
                      <a:r>
                        <a:rPr lang="en-GB" dirty="0" smtClean="0"/>
                        <a:t>Learning</a:t>
                      </a:r>
                      <a:r>
                        <a:rPr lang="en-GB" baseline="0" dirty="0" smtClean="0"/>
                        <a:t> spellings</a:t>
                      </a:r>
                    </a:p>
                  </a:txBody>
                  <a:tcPr/>
                </a:tc>
              </a:tr>
              <a:tr h="70936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Hear and Say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Blending</a:t>
                      </a:r>
                    </a:p>
                    <a:p>
                      <a:r>
                        <a:rPr lang="en-GB" dirty="0" smtClean="0"/>
                        <a:t>Segmenting</a:t>
                      </a:r>
                      <a:endParaRPr lang="en-GB" dirty="0"/>
                    </a:p>
                  </a:txBody>
                  <a:tcPr/>
                </a:tc>
              </a:tr>
              <a:tr h="131739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See and Write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Write answers</a:t>
                      </a:r>
                      <a:r>
                        <a:rPr lang="en-GB" baseline="0" dirty="0" smtClean="0"/>
                        <a:t> to mathematical questions</a:t>
                      </a:r>
                    </a:p>
                    <a:p>
                      <a:r>
                        <a:rPr lang="en-GB" baseline="0" dirty="0" smtClean="0"/>
                        <a:t>Forming letters</a:t>
                      </a:r>
                    </a:p>
                    <a:p>
                      <a:r>
                        <a:rPr lang="en-GB" baseline="0" dirty="0" smtClean="0"/>
                        <a:t>Forming numbers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71600" y="5916948"/>
            <a:ext cx="727280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Have dozens of blank probe sheets ready. You will create a new probe with every new/amended set of items to test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46811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567"/>
            <a:ext cx="4964560" cy="68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404664"/>
            <a:ext cx="309634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Features of test sheet:</a:t>
            </a:r>
          </a:p>
          <a:p>
            <a:endParaRPr lang="en-GB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/>
              <a:t>Need to be a sufficient number of items on the test sheet to continue responding for one minute (Fill it up!)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b="1" i="1" dirty="0" smtClean="0"/>
              <a:t>5 items </a:t>
            </a:r>
            <a:r>
              <a:rPr lang="en-GB" sz="2400" dirty="0" smtClean="0"/>
              <a:t>repeated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/>
              <a:t>Important to place items in a </a:t>
            </a:r>
            <a:r>
              <a:rPr lang="en-GB" sz="2400" b="1" i="1" dirty="0" smtClean="0"/>
              <a:t>randomised</a:t>
            </a:r>
            <a:r>
              <a:rPr lang="en-GB" sz="2400" dirty="0" smtClean="0"/>
              <a:t> order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/>
              <a:t>Test sheets to be re-usable; the same sheet to last a few days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1594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Step 3: Record (</a:t>
            </a:r>
            <a:r>
              <a:rPr lang="en-GB" b="1" dirty="0" err="1" smtClean="0"/>
              <a:t>i</a:t>
            </a:r>
            <a:r>
              <a:rPr lang="en-GB" b="1" dirty="0" smtClean="0"/>
              <a:t>)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record the child’s progress on the ‘Precision Teaching Graph’</a:t>
            </a:r>
          </a:p>
          <a:p>
            <a:r>
              <a:rPr lang="en-GB" dirty="0" smtClean="0"/>
              <a:t>Plot the number of incorrect responses on the bottom half of the chart (using crosses). This will show the child’s accuracy is improving. </a:t>
            </a:r>
          </a:p>
          <a:p>
            <a:r>
              <a:rPr lang="en-GB" dirty="0" smtClean="0"/>
              <a:t>Plot the number of correct responses on the top half of the chart (using dots). This will show how the child’s fluency is improving. </a:t>
            </a:r>
            <a:endParaRPr lang="en-GB" dirty="0"/>
          </a:p>
        </p:txBody>
      </p:sp>
      <p:pic>
        <p:nvPicPr>
          <p:cNvPr id="4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568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59" t="22538" r="32102" b="15152"/>
          <a:stretch/>
        </p:blipFill>
        <p:spPr bwMode="auto">
          <a:xfrm>
            <a:off x="251520" y="332655"/>
            <a:ext cx="4032448" cy="604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08" t="26174" r="32244" b="16571"/>
          <a:stretch/>
        </p:blipFill>
        <p:spPr bwMode="auto">
          <a:xfrm>
            <a:off x="4499992" y="631537"/>
            <a:ext cx="4074964" cy="544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162" y="6038850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185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Step 3: Record (ii)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chart will show the rate of learning.</a:t>
            </a:r>
          </a:p>
          <a:p>
            <a:r>
              <a:rPr lang="en-GB" dirty="0" smtClean="0"/>
              <a:t>When the fluency line starts to flatten out (a real learning curve!) this indicates the child is mastering the skill. It is time to move on.</a:t>
            </a:r>
          </a:p>
          <a:p>
            <a:r>
              <a:rPr lang="en-GB" dirty="0" smtClean="0"/>
              <a:t>Do not join points across weekends or missed days</a:t>
            </a:r>
          </a:p>
          <a:p>
            <a:pPr marL="0" indent="0" algn="ctr">
              <a:buNone/>
            </a:pPr>
            <a:r>
              <a:rPr lang="en-GB" i="1" dirty="0" smtClean="0"/>
              <a:t>Look at the chart – why does it have uneven jumps or numbers? </a:t>
            </a:r>
            <a:endParaRPr lang="en-GB" i="1" dirty="0"/>
          </a:p>
        </p:txBody>
      </p:sp>
      <p:sp>
        <p:nvSpPr>
          <p:cNvPr id="4" name="TextBox 3"/>
          <p:cNvSpPr txBox="1"/>
          <p:nvPr/>
        </p:nvSpPr>
        <p:spPr>
          <a:xfrm>
            <a:off x="527479" y="5877272"/>
            <a:ext cx="806489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Share the chart with the child! It motivates them by demonstrating their success 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51404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if a child is stuck?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SLICE the task, e.g. reduce the words tested from 5 to 3.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And/Or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Adapt your teaching method, experiment. See what the child responds best to, e.g. more visual methods. </a:t>
            </a:r>
            <a:endParaRPr lang="en-GB" dirty="0"/>
          </a:p>
        </p:txBody>
      </p:sp>
      <p:pic>
        <p:nvPicPr>
          <p:cNvPr id="4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923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Further information/Free 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http://johnandgwyn.co.uk/probe.html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https://sites.google.com/site/eptoolbox/precision-teaching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4"/>
              </a:rPr>
              <a:t>https://www.sendgateway.org.uk/download.a-basic-guide-to-precision-teaching.html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grimls01.KLZ\AppData\Local\Microsoft\Windows\Temporary Internet Files\IE\QUNASHZ6\Trust 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877272"/>
            <a:ext cx="2509837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973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566</Words>
  <Application>Microsoft Office PowerPoint</Application>
  <PresentationFormat>On-screen Show (4:3)</PresentationFormat>
  <Paragraphs>88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Precision Teaching</vt:lpstr>
      <vt:lpstr>What is Precision Teaching?</vt:lpstr>
      <vt:lpstr>The Learning Hierarchy</vt:lpstr>
      <vt:lpstr>Helping a child create well trodden paths…</vt:lpstr>
      <vt:lpstr>So, how do I do it?</vt:lpstr>
      <vt:lpstr>Step 1: Teach</vt:lpstr>
      <vt:lpstr>Step 2: Test</vt:lpstr>
      <vt:lpstr>Probe Sheets</vt:lpstr>
      <vt:lpstr>PowerPoint Presentation</vt:lpstr>
      <vt:lpstr>Step 3: Record (i)</vt:lpstr>
      <vt:lpstr>PowerPoint Presentation</vt:lpstr>
      <vt:lpstr>Step 3: Record (ii)</vt:lpstr>
      <vt:lpstr>What if a child is stuck?</vt:lpstr>
      <vt:lpstr>Further information/Free 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Precision Teaching</dc:title>
  <dc:creator>Sophie Grimley</dc:creator>
  <cp:lastModifiedBy>Natalie Flitton</cp:lastModifiedBy>
  <cp:revision>6</cp:revision>
  <dcterms:created xsi:type="dcterms:W3CDTF">2019-03-21T21:25:29Z</dcterms:created>
  <dcterms:modified xsi:type="dcterms:W3CDTF">2020-04-01T08:30:05Z</dcterms:modified>
</cp:coreProperties>
</file>